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8"/>
  </p:notesMasterIdLst>
  <p:sldIdLst>
    <p:sldId id="256" r:id="rId2"/>
    <p:sldId id="262" r:id="rId3"/>
    <p:sldId id="260" r:id="rId4"/>
    <p:sldId id="261" r:id="rId5"/>
    <p:sldId id="263" r:id="rId6"/>
    <p:sldId id="257" r:id="rId7"/>
    <p:sldId id="277" r:id="rId8"/>
    <p:sldId id="265" r:id="rId9"/>
    <p:sldId id="259" r:id="rId10"/>
    <p:sldId id="278" r:id="rId11"/>
    <p:sldId id="258" r:id="rId12"/>
    <p:sldId id="267" r:id="rId13"/>
    <p:sldId id="266" r:id="rId14"/>
    <p:sldId id="279" r:id="rId15"/>
    <p:sldId id="269" r:id="rId16"/>
    <p:sldId id="270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5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5C85C-9CA7-4764-9435-0A4DD6511C75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45597-9036-4A87-80FD-CC7AC9874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14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307FC0-6E61-445B-BE1E-6A45FEB001CC}" type="slidenum">
              <a:rPr lang="es-ES_tradnl" altLang="es-CL" sz="1200"/>
              <a:pPr/>
              <a:t>8</a:t>
            </a:fld>
            <a:endParaRPr lang="es-ES_tradnl" altLang="es-CL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L" altLang="es-CL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2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E3399F-116D-4845-A3D4-D3E6140E89C2}" type="slidenum">
              <a:rPr lang="es-ES_tradnl" altLang="es-CL" sz="1200"/>
              <a:pPr/>
              <a:t>15</a:t>
            </a:fld>
            <a:endParaRPr lang="es-ES_tradnl" altLang="es-CL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L" altLang="es-CL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56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784EEB-8F12-4EAF-AFA0-8ED5DA2F444F}" type="slidenum">
              <a:rPr lang="es-ES_tradnl" altLang="es-CL" sz="1200"/>
              <a:pPr/>
              <a:t>16</a:t>
            </a:fld>
            <a:endParaRPr lang="es-ES_tradnl" altLang="es-CL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L" altLang="es-CL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79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501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620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523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9117E-C39F-4939-8E6B-8940E356C2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2608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9823-A917-45AB-A004-13F690B430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2927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6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502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8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21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41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64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38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21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1021A9B-5892-4CA4-B10D-C9FCE0D5070E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2554F10-FD37-43BF-A0B1-A2650A0E95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85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550" y="1451273"/>
            <a:ext cx="10744200" cy="3035808"/>
          </a:xfrm>
        </p:spPr>
        <p:txBody>
          <a:bodyPr/>
          <a:lstStyle/>
          <a:p>
            <a:r>
              <a:rPr lang="es-CL" dirty="0" smtClean="0"/>
              <a:t>Electricidad </a:t>
            </a:r>
            <a:br>
              <a:rPr lang="es-CL" dirty="0" smtClean="0"/>
            </a:br>
            <a:r>
              <a:rPr lang="es-CL" sz="6000" dirty="0" smtClean="0"/>
              <a:t>¿Dónde la encontramos?</a:t>
            </a:r>
            <a:endParaRPr lang="es-CL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84648" y="4617720"/>
            <a:ext cx="7891272" cy="1069848"/>
          </a:xfrm>
        </p:spPr>
        <p:txBody>
          <a:bodyPr/>
          <a:lstStyle/>
          <a:p>
            <a:r>
              <a:rPr lang="es-CL" dirty="0" smtClean="0"/>
              <a:t>Profesor Manuel Arancibia Gahona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2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2450" y="484632"/>
            <a:ext cx="10575798" cy="1609344"/>
          </a:xfrm>
        </p:spPr>
        <p:txBody>
          <a:bodyPr>
            <a:normAutofit fontScale="90000"/>
          </a:bodyPr>
          <a:lstStyle/>
          <a:p>
            <a:r>
              <a:rPr lang="es-CL" dirty="0"/>
              <a:t>Tipos de materiales: conductores, dieléctricos y semiconductores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b="1" dirty="0" smtClean="0"/>
              <a:t>Conductores: </a:t>
            </a:r>
            <a:r>
              <a:rPr lang="es-CL" sz="3200" dirty="0" smtClean="0"/>
              <a:t>Medios </a:t>
            </a:r>
            <a:r>
              <a:rPr lang="es-CL" sz="3200" dirty="0"/>
              <a:t>materiales en los cuales las cargas eléctricas tienen facilidades de movimiento</a:t>
            </a:r>
            <a:r>
              <a:rPr lang="es-CL" sz="3200" dirty="0" smtClean="0"/>
              <a:t>. </a:t>
            </a:r>
            <a:r>
              <a:rPr lang="es-CL" sz="3200" dirty="0"/>
              <a:t>Cuerpos que conducen </a:t>
            </a:r>
            <a:r>
              <a:rPr lang="es-CL" sz="3200" dirty="0" smtClean="0"/>
              <a:t>electricidad</a:t>
            </a:r>
          </a:p>
          <a:p>
            <a:pPr marL="0" indent="0">
              <a:buNone/>
            </a:pPr>
            <a:endParaRPr lang="es-CL" sz="3200" dirty="0" smtClean="0"/>
          </a:p>
          <a:p>
            <a:r>
              <a:rPr lang="es-CL" sz="3200" b="1" dirty="0"/>
              <a:t>No conductores</a:t>
            </a:r>
            <a:r>
              <a:rPr lang="es-CL" sz="3200" b="1" dirty="0" smtClean="0"/>
              <a:t>: </a:t>
            </a:r>
            <a:r>
              <a:rPr lang="es-CL" sz="3200" dirty="0"/>
              <a:t>Medios materiales en los cuales las cargas no tienen facilidad de </a:t>
            </a:r>
            <a:r>
              <a:rPr lang="es-CL" sz="3200" dirty="0" smtClean="0"/>
              <a:t>movimiento. Cuerpos </a:t>
            </a:r>
            <a:r>
              <a:rPr lang="es-CL" sz="3200" dirty="0"/>
              <a:t>que no conducen electricidad, </a:t>
            </a:r>
            <a:r>
              <a:rPr lang="es-CL" sz="3200" dirty="0" smtClean="0"/>
              <a:t>también llamados </a:t>
            </a:r>
            <a:r>
              <a:rPr lang="es-CL" sz="3200" dirty="0"/>
              <a:t>aislantes o </a:t>
            </a:r>
            <a:r>
              <a:rPr lang="es-CL" sz="3200" dirty="0" smtClean="0"/>
              <a:t>dieléctricos.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9369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Mecanismos de electrización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2500" y="1847850"/>
            <a:ext cx="10175748" cy="432435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Existen distintas formas para cargar eléctricamente un objeto. Estas son</a:t>
            </a:r>
            <a:r>
              <a:rPr lang="es-CL" sz="2800" dirty="0" smtClean="0"/>
              <a:t>:</a:t>
            </a:r>
          </a:p>
          <a:p>
            <a:endParaRPr lang="es-CL" sz="2600" dirty="0"/>
          </a:p>
          <a:p>
            <a:pPr lvl="1"/>
            <a:r>
              <a:rPr lang="es-CL" sz="3200" b="1" u="sng" dirty="0" smtClean="0"/>
              <a:t>Por Frotación</a:t>
            </a:r>
            <a:r>
              <a:rPr lang="es-CL" sz="3200" b="1" u="sng" dirty="0" smtClean="0"/>
              <a:t>:</a:t>
            </a:r>
          </a:p>
          <a:p>
            <a:pPr marL="274320" lvl="1" indent="0">
              <a:buNone/>
            </a:pPr>
            <a:r>
              <a:rPr lang="es-CL" sz="2600" dirty="0" smtClean="0"/>
              <a:t>Dos </a:t>
            </a:r>
            <a:r>
              <a:rPr lang="es-CL" sz="2600" dirty="0" smtClean="0"/>
              <a:t>cuerpos eléctricamente neutros, si frotamos entre si, ocurre entre ellos un intercambio de electrones y en consecuencia, ambos terminan al final del proceso cargados.</a:t>
            </a:r>
          </a:p>
        </p:txBody>
      </p:sp>
    </p:spTree>
    <p:extLst>
      <p:ext uri="{BB962C8B-B14F-4D97-AF65-F5344CB8AC3E}">
        <p14:creationId xmlns:p14="http://schemas.microsoft.com/office/powerpoint/2010/main" val="2562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Por Contacto: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s-CL" sz="2600" dirty="0" smtClean="0"/>
              <a:t>Se </a:t>
            </a:r>
            <a:r>
              <a:rPr lang="es-CL" sz="2600" dirty="0"/>
              <a:t>produce cuando un cuerpo inicialmente electrizado, negativa o positivamente, toca a un cuerpo neutro, así, el contacto produce una transferencia de electrones. En la electrización por contacto ambos cuerpos quedan cargados igualmente.</a:t>
            </a:r>
            <a:endParaRPr lang="es-CL" sz="2600" b="1" u="sng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01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726" y="0"/>
            <a:ext cx="10058400" cy="1152939"/>
          </a:xfrm>
        </p:spPr>
        <p:txBody>
          <a:bodyPr/>
          <a:lstStyle/>
          <a:p>
            <a:r>
              <a:rPr lang="es-CL" u="sng" dirty="0" smtClean="0"/>
              <a:t>Por Inducción </a:t>
            </a:r>
            <a:endParaRPr lang="es-CL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148"/>
            <a:ext cx="12204145" cy="53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41198" y="256032"/>
            <a:ext cx="5616702" cy="6297168"/>
          </a:xfrm>
        </p:spPr>
        <p:txBody>
          <a:bodyPr>
            <a:normAutofit/>
          </a:bodyPr>
          <a:lstStyle/>
          <a:p>
            <a:r>
              <a:rPr lang="es-CL" dirty="0" smtClean="0"/>
              <a:t>¿Qué significa contacto a tierra (cable color verde) en las instalaciones eléctricas?</a:t>
            </a:r>
            <a:endParaRPr lang="es-CL" dirty="0"/>
          </a:p>
        </p:txBody>
      </p:sp>
      <p:pic>
        <p:nvPicPr>
          <p:cNvPr id="8" name="Picture 5" descr="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15" y="634999"/>
            <a:ext cx="6050735" cy="591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54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438150"/>
            <a:ext cx="5367528" cy="5734050"/>
          </a:xfrm>
        </p:spPr>
        <p:txBody>
          <a:bodyPr>
            <a:normAutofit/>
          </a:bodyPr>
          <a:lstStyle/>
          <a:p>
            <a:r>
              <a:rPr lang="es-CL" sz="4000" dirty="0" smtClean="0"/>
              <a:t>En el caso de una sobre carga eléctrica, los electrones bajan a la tierra a través del cable conductor</a:t>
            </a:r>
            <a:endParaRPr lang="es-CL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69" y="498475"/>
            <a:ext cx="5895097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9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905000" y="90488"/>
            <a:ext cx="2713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s-CL" sz="1800">
                <a:solidFill>
                  <a:schemeClr val="bg1"/>
                </a:solidFill>
              </a:rPr>
              <a:t>M</a:t>
            </a:r>
            <a:r>
              <a:rPr lang="es-ES_tradnl" altLang="ja-JP" sz="1800">
                <a:solidFill>
                  <a:schemeClr val="bg1"/>
                </a:solidFill>
              </a:rPr>
              <a:t>étodos de electrización</a:t>
            </a:r>
            <a:endParaRPr lang="es-ES_tradnl" altLang="es-CL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28613"/>
            <a:ext cx="6556513" cy="633723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De f</a:t>
            </a:r>
            <a:r>
              <a:rPr lang="es-ES" altLang="es-CL" sz="2800" dirty="0" smtClean="0"/>
              <a:t>orma   </a:t>
            </a:r>
            <a:r>
              <a:rPr lang="es-ES" altLang="es-CL" sz="2800" dirty="0"/>
              <a:t>natural   en fenómenos atmosféricos, por ejemplo los rayos, que son descargas eléctricas producidas por la transferencia de energía entre la ionosfera y la superficie terrestre. </a:t>
            </a:r>
            <a:endParaRPr lang="es-ES" altLang="es-CL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s-ES" altLang="es-CL" sz="2800" dirty="0" smtClean="0"/>
          </a:p>
          <a:p>
            <a:pPr>
              <a:lnSpc>
                <a:spcPct val="100000"/>
              </a:lnSpc>
            </a:pPr>
            <a:r>
              <a:rPr lang="es-ES" altLang="es-CL" sz="2800" dirty="0"/>
              <a:t>Otros mecanismos eléctricos naturales los podemos encontrar en procesos biológicos, como el </a:t>
            </a:r>
            <a:r>
              <a:rPr lang="es-ES" altLang="es-CL" sz="2800" dirty="0" smtClean="0"/>
              <a:t>funcionamiento del </a:t>
            </a:r>
            <a:r>
              <a:rPr lang="es-ES" altLang="es-CL" sz="2800" dirty="0"/>
              <a:t>sistema nervioso</a:t>
            </a:r>
            <a:r>
              <a:rPr lang="es-ES" altLang="es-CL" sz="4800" dirty="0"/>
              <a:t>.</a:t>
            </a:r>
            <a:endParaRPr lang="es-ES" altLang="es-CL" sz="2800" dirty="0"/>
          </a:p>
        </p:txBody>
      </p:sp>
      <p:pic>
        <p:nvPicPr>
          <p:cNvPr id="8196" name="Picture 7" descr="RAY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1635" y="1"/>
            <a:ext cx="3657600" cy="34620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922" y="4850915"/>
            <a:ext cx="1814928" cy="18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85" y="342216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9" descr="bombill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17" y="1600200"/>
            <a:ext cx="189536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8" descr="mot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6851" y="1600200"/>
            <a:ext cx="3287713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52600" y="3962401"/>
            <a:ext cx="8458200" cy="2187575"/>
          </a:xfrm>
        </p:spPr>
        <p:txBody>
          <a:bodyPr/>
          <a:lstStyle/>
          <a:p>
            <a:pPr eaLnBrk="1" hangingPunct="1"/>
            <a:r>
              <a:rPr lang="es-ES" altLang="es-CL" sz="2800"/>
              <a:t>Utilizamos  la    electricidad   para   producir  luz, energía mecánica (con motores), calor, hacer que funcionen nuestros ordenadores, televisores, etc.</a:t>
            </a:r>
          </a:p>
        </p:txBody>
      </p:sp>
    </p:spTree>
    <p:extLst>
      <p:ext uri="{BB962C8B-B14F-4D97-AF65-F5344CB8AC3E}">
        <p14:creationId xmlns:p14="http://schemas.microsoft.com/office/powerpoint/2010/main" val="2666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smtClean="0"/>
              <a:t>¿Qué es la electricidad?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altLang="es-CL" sz="2800" dirty="0"/>
              <a:t>La </a:t>
            </a:r>
            <a:r>
              <a:rPr lang="es-ES" altLang="es-CL" sz="2800" b="1" dirty="0"/>
              <a:t>electricidad</a:t>
            </a:r>
            <a:r>
              <a:rPr lang="es-ES" altLang="es-CL" sz="2800" dirty="0"/>
              <a:t> (del griego </a:t>
            </a:r>
            <a:r>
              <a:rPr lang="es-ES" altLang="es-CL" sz="2800" i="1" dirty="0" err="1"/>
              <a:t>elektron</a:t>
            </a:r>
            <a:r>
              <a:rPr lang="es-ES" altLang="es-CL" sz="2800" dirty="0"/>
              <a:t>, cuyo significado es ámbar) es un fenómeno físico cuyo origen son  las  cargas  eléctricas  y  cuya energía  se   manifiesta   en    fenómenos    mecánicos,   térmicos, luminosos y químicos, entre otros</a:t>
            </a:r>
            <a:r>
              <a:rPr lang="es-ES" altLang="es-CL" sz="2400" dirty="0"/>
              <a:t>  </a:t>
            </a:r>
          </a:p>
        </p:txBody>
      </p:sp>
      <p:pic>
        <p:nvPicPr>
          <p:cNvPr id="7172" name="Picture 4" descr="ARCOANIMADO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267201"/>
            <a:ext cx="4495800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8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6969" y="154545"/>
            <a:ext cx="10058400" cy="1102303"/>
          </a:xfrm>
        </p:spPr>
        <p:txBody>
          <a:bodyPr/>
          <a:lstStyle/>
          <a:p>
            <a:pPr>
              <a:defRPr/>
            </a:pPr>
            <a:r>
              <a:rPr lang="es-CL" dirty="0" smtClean="0">
                <a:solidFill>
                  <a:schemeClr val="tx2">
                    <a:satMod val="200000"/>
                  </a:schemeClr>
                </a:solidFill>
              </a:rPr>
              <a:t>¿Que es la carga eléctrica?</a:t>
            </a: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6207" y="1091098"/>
            <a:ext cx="11113567" cy="3944541"/>
          </a:xfrm>
        </p:spPr>
        <p:txBody>
          <a:bodyPr>
            <a:normAutofit fontScale="92500"/>
          </a:bodyPr>
          <a:lstStyle/>
          <a:p>
            <a:r>
              <a:rPr lang="es-CL" altLang="es-CL" sz="2800" dirty="0" smtClean="0"/>
              <a:t>La materia esta compuesta por pequeñas partículas llamadas ÁTOMOS (A= sin, TOMO= división)</a:t>
            </a:r>
          </a:p>
          <a:p>
            <a:r>
              <a:rPr lang="es-CL" sz="2800" dirty="0" smtClean="0"/>
              <a:t>Es </a:t>
            </a:r>
            <a:r>
              <a:rPr lang="es-CL" sz="2800" dirty="0"/>
              <a:t>la unidad fundamental de la materia. Está compuesto, básicamente, </a:t>
            </a:r>
            <a:r>
              <a:rPr lang="es-CL" sz="2800" dirty="0" smtClean="0"/>
              <a:t>por tres </a:t>
            </a:r>
            <a:r>
              <a:rPr lang="es-CL" sz="2800" dirty="0"/>
              <a:t>tipos de partículas: protones, electrones y neutrones.</a:t>
            </a:r>
          </a:p>
          <a:p>
            <a:r>
              <a:rPr lang="es-CL" sz="2800" dirty="0"/>
              <a:t>Los protones y neutrones se encuentran en el núcleo, los electrones </a:t>
            </a:r>
            <a:r>
              <a:rPr lang="es-CL" sz="2800" dirty="0" smtClean="0"/>
              <a:t>giran a </a:t>
            </a:r>
            <a:r>
              <a:rPr lang="es-CL" sz="2800" dirty="0"/>
              <a:t>su alrededor.</a:t>
            </a:r>
          </a:p>
          <a:p>
            <a:r>
              <a:rPr lang="es-CL" sz="2800" dirty="0"/>
              <a:t>Los protones y neutrones poseen una masa aproximadamente </a:t>
            </a:r>
            <a:r>
              <a:rPr lang="es-CL" sz="2800" dirty="0" smtClean="0"/>
              <a:t>igual. En </a:t>
            </a:r>
            <a:r>
              <a:rPr lang="es-CL" sz="2800" dirty="0"/>
              <a:t>cambio, la masa del electrón es alrededor de 1.840 veces menor que </a:t>
            </a:r>
            <a:r>
              <a:rPr lang="es-CL" sz="2800" dirty="0" smtClean="0"/>
              <a:t>la del </a:t>
            </a:r>
            <a:r>
              <a:rPr lang="es-CL" sz="2800" dirty="0"/>
              <a:t>protón.</a:t>
            </a:r>
            <a:endParaRPr lang="es-CL" altLang="es-CL" sz="2800" dirty="0" smtClean="0"/>
          </a:p>
        </p:txBody>
      </p:sp>
      <p:pic>
        <p:nvPicPr>
          <p:cNvPr id="10244" name="Picture 2" descr="http://imagenes.recursosgratis.com/gif-animados/data/675/3Atomos-atomic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53" y="4636105"/>
            <a:ext cx="1847246" cy="18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Atomos-atomBg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4767263"/>
            <a:ext cx="15843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Atomos-atomsp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06" y="4906471"/>
            <a:ext cx="13684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5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CL" dirty="0">
                <a:solidFill>
                  <a:srgbClr val="C00000"/>
                </a:solidFill>
              </a:rPr>
              <a:t>Tipos de </a:t>
            </a:r>
            <a:r>
              <a:rPr lang="es-ES_tradnl" altLang="es-CL" dirty="0" smtClean="0">
                <a:solidFill>
                  <a:srgbClr val="C00000"/>
                </a:solidFill>
              </a:rPr>
              <a:t>cargas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CL" sz="3200" dirty="0" smtClean="0"/>
              <a:t>Un </a:t>
            </a:r>
            <a:r>
              <a:rPr lang="es-ES_tradnl" altLang="es-CL" sz="3200" dirty="0"/>
              <a:t>cuerpo está </a:t>
            </a:r>
            <a:r>
              <a:rPr lang="es-ES_tradnl" altLang="es-CL" sz="3200" dirty="0" smtClean="0"/>
              <a:t>compuesto por </a:t>
            </a:r>
            <a:r>
              <a:rPr lang="es-ES_tradnl" altLang="es-CL" sz="3200" dirty="0"/>
              <a:t>muchas cargas </a:t>
            </a:r>
            <a:r>
              <a:rPr lang="es-ES_tradnl" altLang="es-CL" sz="3200" dirty="0" smtClean="0"/>
              <a:t>pero existen </a:t>
            </a:r>
            <a:r>
              <a:rPr lang="es-ES_tradnl" altLang="es-CL" sz="3200" dirty="0"/>
              <a:t>2 </a:t>
            </a:r>
            <a:r>
              <a:rPr lang="es-ES_tradnl" altLang="es-CL" sz="3200" dirty="0" smtClean="0"/>
              <a:t>tipos positivas y negativas. Según </a:t>
            </a:r>
            <a:r>
              <a:rPr lang="es-ES_tradnl" altLang="es-CL" sz="3200" dirty="0"/>
              <a:t>su </a:t>
            </a:r>
            <a:r>
              <a:rPr lang="es-ES_tradnl" altLang="es-CL" sz="3200" dirty="0" smtClean="0"/>
              <a:t>carga </a:t>
            </a:r>
            <a:r>
              <a:rPr lang="es-ES_tradnl" altLang="es-CL" sz="3200" dirty="0"/>
              <a:t>eléctrica </a:t>
            </a:r>
            <a:r>
              <a:rPr lang="es-ES_tradnl" altLang="es-CL" sz="3200" dirty="0" smtClean="0"/>
              <a:t>neta el cuerpo puede estar:</a:t>
            </a:r>
          </a:p>
          <a:p>
            <a:pPr lvl="1"/>
            <a:r>
              <a:rPr lang="es-ES_tradnl" altLang="es-CL" sz="2800" dirty="0" smtClean="0"/>
              <a:t>Positivo (+) </a:t>
            </a:r>
          </a:p>
          <a:p>
            <a:pPr lvl="1"/>
            <a:r>
              <a:rPr lang="es-ES_tradnl" altLang="es-CL" sz="2800" dirty="0" smtClean="0"/>
              <a:t>Negativo (-)</a:t>
            </a:r>
          </a:p>
          <a:p>
            <a:pPr lvl="1"/>
            <a:r>
              <a:rPr lang="es-ES_tradnl" altLang="es-CL" sz="2800" dirty="0" smtClean="0"/>
              <a:t>Neutro</a:t>
            </a:r>
          </a:p>
          <a:p>
            <a:endParaRPr lang="es-ES_tradnl" alt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24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9" t="27899" r="24512" b="10200"/>
          <a:stretch/>
        </p:blipFill>
        <p:spPr bwMode="auto">
          <a:xfrm>
            <a:off x="8171875" y="2538247"/>
            <a:ext cx="4020125" cy="337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5737" y="529090"/>
            <a:ext cx="7806138" cy="5382978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s-CL" sz="2800" dirty="0" smtClean="0"/>
              <a:t>Los </a:t>
            </a:r>
            <a:r>
              <a:rPr lang="es-CL" sz="2800" dirty="0"/>
              <a:t>electrones poseen carga negativa y los protones poseen </a:t>
            </a:r>
            <a:r>
              <a:rPr lang="es-CL" sz="2800" dirty="0" smtClean="0"/>
              <a:t>carga positiva</a:t>
            </a:r>
            <a:r>
              <a:rPr lang="es-CL" sz="2800" dirty="0"/>
              <a:t>. Los neutrones no poseen carga eléctrica.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s-CL" sz="2800" dirty="0" smtClean="0"/>
              <a:t>El </a:t>
            </a:r>
            <a:r>
              <a:rPr lang="es-CL" sz="2800" dirty="0"/>
              <a:t>protón </a:t>
            </a:r>
            <a:r>
              <a:rPr lang="es-CL" sz="2800" dirty="0" smtClean="0"/>
              <a:t>posee </a:t>
            </a:r>
            <a:r>
              <a:rPr lang="es-CL" sz="2800" dirty="0"/>
              <a:t>igual cantidad de carga que el electrón (e-), pero de signo </a:t>
            </a:r>
            <a:r>
              <a:rPr lang="es-CL" sz="2800" dirty="0" smtClean="0"/>
              <a:t>contrario, </a:t>
            </a:r>
            <a:r>
              <a:rPr lang="es-CL" sz="2800" dirty="0"/>
              <a:t>La cantidad de carga del electrón se denomina </a:t>
            </a:r>
            <a:r>
              <a:rPr lang="es-CL" sz="2800" dirty="0" smtClean="0"/>
              <a:t>“carga </a:t>
            </a:r>
            <a:r>
              <a:rPr lang="es-CL" sz="2800" dirty="0"/>
              <a:t>fundamental” y su valor es</a:t>
            </a:r>
            <a:r>
              <a:rPr lang="es-CL" sz="2800" dirty="0" smtClean="0"/>
              <a:t>: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s-CL" sz="2800" dirty="0"/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</a:pPr>
            <a:endParaRPr lang="es-CL" sz="2800" dirty="0" smtClean="0"/>
          </a:p>
          <a:p>
            <a:r>
              <a:rPr lang="es-CL" sz="2800" dirty="0"/>
              <a:t>La unidad de medida de la carga eléctrica es coulomb [C]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s-CL" sz="2800" dirty="0"/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</a:pPr>
            <a:endParaRPr lang="es-ES_tradnl" altLang="es-CL" sz="2800" dirty="0"/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50000" r="36245" b="39224"/>
          <a:stretch/>
        </p:blipFill>
        <p:spPr bwMode="auto">
          <a:xfrm>
            <a:off x="2519815" y="3563005"/>
            <a:ext cx="3250364" cy="78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524000" y="18330"/>
            <a:ext cx="74124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sz="6000" b="1" i="1" u="sng" dirty="0"/>
              <a:t>Ley de los signos</a:t>
            </a:r>
            <a:endParaRPr lang="es-ES_tradnl" altLang="es-CL" sz="6000" i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6" t="20053" r="17277" b="12239"/>
          <a:stretch/>
        </p:blipFill>
        <p:spPr bwMode="auto">
          <a:xfrm>
            <a:off x="2400300" y="1033993"/>
            <a:ext cx="6780408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296" y="397565"/>
            <a:ext cx="11608904" cy="2146852"/>
          </a:xfrm>
        </p:spPr>
        <p:txBody>
          <a:bodyPr>
            <a:noAutofit/>
          </a:bodyPr>
          <a:lstStyle/>
          <a:p>
            <a:r>
              <a:rPr lang="es-CL" sz="3600" b="0" dirty="0"/>
              <a:t>Se tienen cuatro esferas pequeñas de material aislante suspendidas de hilos aislantes. Sólo se sabe que la carga de (A) es positiva </a:t>
            </a:r>
            <a:r>
              <a:rPr lang="es-CL" sz="3600" b="0" dirty="0" smtClean="0"/>
              <a:t>¿Cuál es la carga de las esferas B, C y D?</a:t>
            </a:r>
            <a:endParaRPr lang="es-CL" sz="3600" b="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225" y="3384550"/>
            <a:ext cx="6819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6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ipo de mader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932</TotalTime>
  <Words>550</Words>
  <Application>Microsoft Office PowerPoint</Application>
  <PresentationFormat>Personalizado</PresentationFormat>
  <Paragraphs>44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Tipo de madera</vt:lpstr>
      <vt:lpstr>Electricidad  ¿Dónde la encontramos?</vt:lpstr>
      <vt:lpstr>Presentación de PowerPoint</vt:lpstr>
      <vt:lpstr>Presentación de PowerPoint</vt:lpstr>
      <vt:lpstr>¿Qué es la electricidad?</vt:lpstr>
      <vt:lpstr>¿Que es la carga eléctrica?</vt:lpstr>
      <vt:lpstr>Tipos de cargas</vt:lpstr>
      <vt:lpstr>Presentación de PowerPoint</vt:lpstr>
      <vt:lpstr>Presentación de PowerPoint</vt:lpstr>
      <vt:lpstr>Se tienen cuatro esferas pequeñas de material aislante suspendidas de hilos aislantes. Sólo se sabe que la carga de (A) es positiva ¿Cuál es la carga de las esferas B, C y D?</vt:lpstr>
      <vt:lpstr>Tipos de materiales: conductores, dieléctricos y semiconductores</vt:lpstr>
      <vt:lpstr>Mecanismos de electrización</vt:lpstr>
      <vt:lpstr>Por Contacto:</vt:lpstr>
      <vt:lpstr>Por Inducción </vt:lpstr>
      <vt:lpstr>¿Qué significa contacto a tierra (cable color verde) en las instalaciones eléctricas?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Electricidad</dc:title>
  <dc:creator>Usuario de Windows</dc:creator>
  <cp:lastModifiedBy>Manuel</cp:lastModifiedBy>
  <cp:revision>38</cp:revision>
  <dcterms:created xsi:type="dcterms:W3CDTF">2017-03-08T11:10:55Z</dcterms:created>
  <dcterms:modified xsi:type="dcterms:W3CDTF">2020-03-29T20:50:41Z</dcterms:modified>
</cp:coreProperties>
</file>